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2"/>
  </p:notesMasterIdLst>
  <p:sldIdLst>
    <p:sldId id="256" r:id="rId2"/>
    <p:sldId id="262" r:id="rId3"/>
    <p:sldId id="284" r:id="rId4"/>
    <p:sldId id="317" r:id="rId5"/>
    <p:sldId id="316" r:id="rId6"/>
    <p:sldId id="260" r:id="rId7"/>
    <p:sldId id="306" r:id="rId8"/>
    <p:sldId id="318" r:id="rId9"/>
    <p:sldId id="319" r:id="rId10"/>
    <p:sldId id="320" r:id="rId11"/>
  </p:sldIdLst>
  <p:sldSz cx="9144000" cy="6858000" type="screen4x3"/>
  <p:notesSz cx="6662738" cy="9906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00"/>
    <a:srgbClr val="FF6600"/>
    <a:srgbClr val="008080"/>
    <a:srgbClr val="006666"/>
    <a:srgbClr val="B3B3FF"/>
    <a:srgbClr val="CCECFF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15" autoAdjust="0"/>
    <p:restoredTop sz="94675" autoAdjust="0"/>
  </p:normalViewPr>
  <p:slideViewPr>
    <p:cSldViewPr>
      <p:cViewPr varScale="1">
        <p:scale>
          <a:sx n="56" d="100"/>
          <a:sy n="56" d="100"/>
        </p:scale>
        <p:origin x="-8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3731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773488" y="0"/>
            <a:ext cx="28876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316" name="Rectangle 1028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855663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3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05350"/>
            <a:ext cx="5329238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73734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88766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3735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3488" y="9409113"/>
            <a:ext cx="28876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E9F2B55E-E309-4776-880E-5F06A64A68D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xport.hu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B63544-FA38-405E-BD7A-3ECDE7855301}" type="slidenum">
              <a:rPr lang="hu-HU" smtClean="0"/>
              <a:pPr/>
              <a:t>2</a:t>
            </a:fld>
            <a:endParaRPr lang="hu-HU" smtClean="0"/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hu-HU" smtClean="0"/>
              <a:t>2007. január 26-án az állam és az üzleti élet szereplőinek összefogásával a Környezetvédelmi Szolgáltatók és Gyártók Szövetsége, illetve a Környezetvédelmi és Vízügyi Minisztérium az ITDH és az NKTH együttműködési megállapodást írtak alá, amellyel létrehozták a KEXPORT Programot. Az átfogó külgazdasági keretprogram fő célja az innovatív termékekkel, szolgáltatásokkal rendelkező magyar környezetvédelmi vállalkozások exporttevékenységének elősegítése. A közös munka alapeleme az erőforrások összehangolása. A kormányzati, a vállalkozói, az exportfejlesztési, valamint a K+F és innovációs eszközök együttes alkalmazása </a:t>
            </a:r>
          </a:p>
          <a:p>
            <a:pPr eaLnBrk="1" hangingPunct="1"/>
            <a:r>
              <a:rPr lang="hu-HU" smtClean="0"/>
              <a:t>A hagyományos piacok szűkülése miatt különösen fontos a fejlődő, ill. feltörekvő régiókban a hazai vállalkozások számára az ezen térségekben való terjeszkedés elősegítése. A Kexport 4 kiemelt célterülete Közép-Kelet Európa, ezen belül különösen Románia, Bulgária, ex-Jugoszlávia, illetve Közel– és Távol-Kelet, (mindenek előtt Törökország, Kína és Vietnám), valamint a FÁK országok.</a:t>
            </a:r>
          </a:p>
          <a:p>
            <a:pPr eaLnBrk="1" hangingPunct="1"/>
            <a:r>
              <a:rPr lang="hu-HU" b="1" smtClean="0"/>
              <a:t>A</a:t>
            </a:r>
            <a:r>
              <a:rPr lang="hu-HU" smtClean="0"/>
              <a:t> program célirányos hatékonysága érdekében regionális klubok alakultak Délkelet-Európa, Ázsia, FÁK országok vonatkozásában.</a:t>
            </a:r>
          </a:p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hu-HU" u="sng" dirty="0" err="1" smtClean="0">
                <a:solidFill>
                  <a:schemeClr val="bg2">
                    <a:lumMod val="75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www.kexport.hu</a:t>
            </a:r>
            <a:r>
              <a:rPr lang="hu-HU" dirty="0" smtClean="0">
                <a:solidFill>
                  <a:schemeClr val="bg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weboldalsegíti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vállalkozásokat angol nyelvű ismertetőkkel, az exportfejlesztést elősegítő események, találkozók, megkeresések, lehetőségek folyamatos közzétételével, frissítésével. </a:t>
            </a:r>
          </a:p>
          <a:p>
            <a:pPr>
              <a:defRPr/>
            </a:pPr>
            <a:endParaRPr lang="hu-H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Továbbá 2008-ban elkészült a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Kexport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programot bemutató orosz és angol nyelvű egységes mappa, amelyet a hazai innovatív technológiákat bemutató anyagok terjesztésére használunk fel külföldi látogatások alkalmával, továbbá folyamatosan eljuttatjuk nagykövetségekhez, TÉT Attasékhoz, külföldi ITD Irodákhoz, így számos magyar külképviselet is népszerűsíti a magyar innovatív környezetvédelmi technológiákat.</a:t>
            </a:r>
          </a:p>
          <a:p>
            <a:pPr>
              <a:defRPr/>
            </a:pPr>
            <a:endParaRPr lang="hu-HU" dirty="0"/>
          </a:p>
        </p:txBody>
      </p:sp>
      <p:sp>
        <p:nvSpPr>
          <p:cNvPr id="15364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78673C-7191-4A04-A678-73158ED3EA00}" type="slidenum">
              <a:rPr lang="hu-HU" smtClean="0"/>
              <a:pPr/>
              <a:t>3</a:t>
            </a:fld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Jegyzetek hely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hu-HU" smtClean="0"/>
              <a:t>A célrégiók (Dél-Kelet Európa, Ázsia, FÁK) környezetvédelmi problémáinak, fejlesztési terveinek megismerését szolgáló célirányos roadshowk szervezése; Szakmai delegációk fogadása ezekről a területekről, üzletember-találkozók formájában</a:t>
            </a:r>
          </a:p>
        </p:txBody>
      </p:sp>
      <p:sp>
        <p:nvSpPr>
          <p:cNvPr id="16388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351CFE-0161-458F-9F78-9BFB378D9DDD}" type="slidenum">
              <a:rPr lang="hu-HU" smtClean="0"/>
              <a:pPr/>
              <a:t>5</a:t>
            </a:fld>
            <a:endParaRPr 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B82582-EA5B-477B-BDE7-33EA8F6C6757}" type="slidenum">
              <a:rPr lang="hu-HU" smtClean="0"/>
              <a:pPr/>
              <a:t>6</a:t>
            </a:fld>
            <a:endParaRPr lang="hu-HU" smtClean="0"/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Diakép hely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hazai környezeti és vízipari cégek konkrét projekteket valósítanak meg európai és ázsiai nemzeti programok keretében, egyebek mellett a biológiai szennyvíztisztítás, a hulladékgazdálkodás, a vízbázisok védelme, a kármentesítés, az ivóvíztisztítás és a termálvizek hasznosítása terén. </a:t>
            </a:r>
          </a:p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Stratégiai szempontból jelentős az Olt mintaprojekt elindítása Romániában, ahol több hazai cég több megyére (Hargita,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Kovászna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Brassó, Szeben) kiterjedő programot generál. </a:t>
            </a:r>
          </a:p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Volumenében és külpiacon való megjelenés szempontjából említést érdemel a Kiss Kft. és az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Organica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Zrt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Kínában és Vietnámban folytatott tevékenysége. Az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Organica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Zrt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magyar-kínai vegyesvállalatának első beruházása a mintegy fél millió eurós beruházással épült lakossági szennyvíztisztító. Az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Organica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Kínában négy-öt éven belül 150 szennyvíztisztítót helyezhet üzembe.</a:t>
            </a:r>
          </a:p>
          <a:p>
            <a:pPr>
              <a:defRPr/>
            </a:pPr>
            <a:endParaRPr lang="hu-H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Az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Aquaprofit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Zrt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(a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Kexport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Ázsia Klub vezetője) a kínai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Shenzeni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Környezetvédelmi Műszaki Központtal környezetvédelmi és vízgazdálkodási megállapodást kötött, ezáltal Kína legnagyobb környezetvédelmi és vízgazdálkodási tanácsadó cége jöhet létre a következő 5 évben. Az együttműködés területei közé tartozik a vízminőség-javítás, a lakossági vízellátás, az ásványvíz-palackozás, a vízbázis-védelem, valamint a környezetvédelmi nagyberuházások és megújuló energiák hasznosítása. Az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Aquaprofit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Zrt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további sikere Kínában, ha részt vesz a 2011-ben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Shenzenben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megrendezésre kerülő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Universiade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sportjátékok helyszínének korszerű vízi közmű létesítményeinek létrehozásában. Az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Aquaprofit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Zrt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Vietnámban a Ha Long Öböl turisztikai hasznosításához nyújt szakmai segítséget.</a:t>
            </a:r>
          </a:p>
          <a:p>
            <a:pPr>
              <a:defRPr/>
            </a:pPr>
            <a:endParaRPr lang="hu-HU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 magyar-vietnámi környezetvédelmi kapcsolatok fellendültek, a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Kexport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Program támogatói többek között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Nguyen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Huu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Ninh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, Nobel-békedíjas professzor és a Vietnámi-magyar Üzleti Társaság (</a:t>
            </a:r>
            <a:r>
              <a:rPr lang="hu-HU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ViHuBA</a:t>
            </a: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pPr>
              <a:defRPr/>
            </a:pPr>
            <a:r>
              <a:rPr lang="hu-HU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defRPr/>
            </a:pPr>
            <a:endParaRPr lang="hu-HU" dirty="0"/>
          </a:p>
        </p:txBody>
      </p:sp>
      <p:sp>
        <p:nvSpPr>
          <p:cNvPr id="18436" name="Dia számának hely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6DA5448-F417-406C-99E9-D253DAF6559E}" type="slidenum">
              <a:rPr lang="hu-HU" smtClean="0"/>
              <a:pPr/>
              <a:t>7</a:t>
            </a:fld>
            <a:endParaRPr lang="hu-H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028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hu-HU"/>
          </a:p>
        </p:txBody>
      </p:sp>
      <p:pic>
        <p:nvPicPr>
          <p:cNvPr id="5" name="Picture 1032" descr="Csiga2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86725" y="0"/>
            <a:ext cx="1057275" cy="106680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Picture 1033" descr="híd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67400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4" name="Rectangle 102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64515" name="Rectangle 102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F8835-7BF7-4EB0-92E3-F4D62E22506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  <p:sp>
        <p:nvSpPr>
          <p:cNvPr id="9" name="Rectangle 1031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78629-A704-40FA-8BA6-0F5C94827A5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BC34-E7CA-44F8-8EC8-F8A666CA90D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6FBD0-FCE3-4011-8B2B-42CDF1E38BB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0DB291-74EF-42A7-A912-1F4609E8033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09CC3-4193-4E6B-8F55-52AEC55EE01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75090-1737-4721-B4E4-79C9E505568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7E99F0-3752-49DB-891B-8F973899F40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1B38A-7836-4B9D-A73F-2597AE1CB08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2239C-C5F7-4EE9-BF7D-F171DBE0380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737BD-74AC-48C6-A324-E15B37A9075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Cím és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iagram helye 2"/>
          <p:cNvSpPr>
            <a:spLocks noGrp="1"/>
          </p:cNvSpPr>
          <p:nvPr>
            <p:ph type="chart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pPr lvl="0"/>
            <a:endParaRPr lang="hu-H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7FE6A-0A82-45C2-B085-9FCDD8E7CC2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ECFF"/>
            </a:gs>
            <a:gs pos="100000">
              <a:srgbClr val="5E6D7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A3E0B308-7502-4306-BF53-117141DE9E0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  <p:pic>
        <p:nvPicPr>
          <p:cNvPr id="1031" name="Picture 7" descr="Csiga2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458200" y="0"/>
            <a:ext cx="685800" cy="692150"/>
          </a:xfrm>
          <a:prstGeom prst="rect">
            <a:avLst/>
          </a:prstGeom>
          <a:solidFill>
            <a:srgbClr val="006600"/>
          </a:solidFill>
          <a:ln w="9525">
            <a:noFill/>
            <a:miter lim="800000"/>
            <a:headEnd/>
            <a:tailEnd/>
          </a:ln>
        </p:spPr>
      </p:pic>
      <p:pic>
        <p:nvPicPr>
          <p:cNvPr id="1032" name="Picture 8" descr="híd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5867400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736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xport.h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ec.europa.eu/enterprise/policies/sme/best-practices/database/SBA/index.cfm?fuseaction=practice.detail&amp;gp_pk=7810&amp;tr_pk=567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2743200"/>
          </a:xfrm>
        </p:spPr>
        <p:txBody>
          <a:bodyPr/>
          <a:lstStyle/>
          <a:p>
            <a:pPr eaLnBrk="1" hangingPunct="1">
              <a:defRPr/>
            </a:pPr>
            <a:r>
              <a:rPr lang="hu-HU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/>
            </a:r>
            <a:br>
              <a:rPr lang="hu-HU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</a:br>
            <a:endParaRPr lang="en-GB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1066800"/>
            <a:ext cx="6400800" cy="38036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hu-HU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hu-HU" sz="4000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A KEXPORT program eredményei </a:t>
            </a:r>
          </a:p>
          <a:p>
            <a:pPr eaLnBrk="1" hangingPunct="1">
              <a:lnSpc>
                <a:spcPct val="80000"/>
              </a:lnSpc>
              <a:defRPr/>
            </a:pPr>
            <a:endParaRPr lang="hu-HU" sz="28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hu-HU" sz="28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hu-HU" sz="2000" dirty="0" smtClean="0">
                <a:solidFill>
                  <a:srgbClr val="000000"/>
                </a:solidFill>
                <a:effectLst/>
                <a:latin typeface="Arial" charset="0"/>
              </a:rPr>
              <a:t>Rózsa Zita</a:t>
            </a:r>
          </a:p>
          <a:p>
            <a:pPr eaLnBrk="1" hangingPunct="1">
              <a:lnSpc>
                <a:spcPct val="80000"/>
              </a:lnSpc>
              <a:defRPr/>
            </a:pPr>
            <a:endParaRPr lang="hu-HU" sz="20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hu-HU" sz="2000" dirty="0" smtClean="0">
                <a:solidFill>
                  <a:srgbClr val="000000"/>
                </a:solidFill>
                <a:effectLst/>
                <a:latin typeface="Arial" charset="0"/>
              </a:rPr>
              <a:t>Környezetvédelmi Szolgáltatók és Gyártók Szövetsége</a:t>
            </a:r>
            <a:endParaRPr lang="en-GB" sz="20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sz="28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sz="28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3076" name="Picture 4" descr="kexport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Rectangle 11"/>
          <p:cNvSpPr>
            <a:spLocks noChangeArrowheads="1"/>
          </p:cNvSpPr>
          <p:nvPr/>
        </p:nvSpPr>
        <p:spPr bwMode="auto">
          <a:xfrm>
            <a:off x="0" y="549275"/>
            <a:ext cx="30876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100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HUNGARY. YOUR GREENOVATIVE PARTNER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850900"/>
          </a:xfrm>
        </p:spPr>
        <p:txBody>
          <a:bodyPr/>
          <a:lstStyle/>
          <a:p>
            <a:pPr algn="ctr" eaLnBrk="1" hangingPunct="1"/>
            <a:r>
              <a:rPr lang="hu-HU" sz="3200" b="1" smtClean="0">
                <a:solidFill>
                  <a:srgbClr val="000000"/>
                </a:solidFill>
                <a:effectLst/>
                <a:latin typeface="Arial" charset="0"/>
              </a:rPr>
              <a:t>KEXPORT PROGRAM LÉTREJÖTTE</a:t>
            </a:r>
            <a:endParaRPr lang="en-GB" sz="3200" b="1" smtClean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268413"/>
            <a:ext cx="8229600" cy="46085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hu-HU" sz="14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2007-ben</a:t>
            </a: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 </a:t>
            </a:r>
            <a:r>
              <a:rPr lang="hu-HU" sz="14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a KSZGYSZ, a KvVM, az ITDH és az NKTH között együttműködési megállapodás aláírásával létrejön a KEXPORT Program</a:t>
            </a:r>
          </a:p>
          <a:p>
            <a:pPr eaLnBrk="1" hangingPunct="1">
              <a:buFontTx/>
              <a:buNone/>
            </a:pPr>
            <a:endParaRPr lang="hu-HU" sz="1400" b="1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r>
              <a:rPr lang="hu-HU" sz="14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Fő célja: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környezetbarát innovatív technológiák és megoldások transzferjének támogatása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magyar környezet-és vízipari vállalkozások exporttevékenységének elősegítése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hu-HU" sz="14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u-HU" sz="14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KEXPORT földrajzi irányai</a:t>
            </a: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		Dél-kelet Ázsia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		Független Államok Közössége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		Közel-Kelet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u-HU" sz="14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		</a:t>
            </a: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Dél-kelet Európa</a:t>
            </a:r>
          </a:p>
          <a:p>
            <a:pPr eaLnBrk="1" hangingPunct="1">
              <a:lnSpc>
                <a:spcPct val="80000"/>
              </a:lnSpc>
            </a:pPr>
            <a:endParaRPr lang="hu-HU" sz="14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endParaRPr lang="hu-HU" sz="14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endParaRPr lang="hu-HU" sz="14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eaLnBrk="1" hangingPunct="1">
              <a:buFontTx/>
              <a:buNone/>
            </a:pPr>
            <a:r>
              <a:rPr lang="hu-HU" sz="14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	Klubrendszer létrejötte:</a:t>
            </a:r>
          </a:p>
          <a:p>
            <a:pPr eaLnBrk="1" hangingPunct="1">
              <a:buFontTx/>
              <a:buNone/>
            </a:pP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		- Ázsia Klub (résztvevők száma: 22 cég)</a:t>
            </a:r>
          </a:p>
          <a:p>
            <a:pPr eaLnBrk="1" hangingPunct="1">
              <a:buFontTx/>
              <a:buNone/>
            </a:pP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		- Balkán Klub (résztvevők száma: 38 cég)</a:t>
            </a:r>
          </a:p>
          <a:p>
            <a:pPr eaLnBrk="1" hangingPunct="1">
              <a:buFontTx/>
              <a:buNone/>
            </a:pPr>
            <a:r>
              <a:rPr lang="hu-HU" sz="14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		- FÁK Klub (résztvevők száma: 22 cég)</a:t>
            </a:r>
          </a:p>
          <a:p>
            <a:pPr eaLnBrk="1" hangingPunct="1">
              <a:buFontTx/>
              <a:buNone/>
            </a:pPr>
            <a:endParaRPr lang="en-GB" sz="12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4100" name="Picture 7" descr="kexport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539750" y="1268413"/>
            <a:ext cx="822960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l">
              <a:spcBef>
                <a:spcPct val="50000"/>
              </a:spcBef>
              <a:defRPr/>
            </a:pP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marL="342900" indent="-342900" algn="l">
              <a:spcBef>
                <a:spcPct val="50000"/>
              </a:spcBef>
              <a:defRPr/>
            </a:pP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marL="342900" indent="-342900" algn="l">
              <a:spcBef>
                <a:spcPct val="50000"/>
              </a:spcBef>
              <a:buFontTx/>
              <a:buChar char="•"/>
              <a:defRPr/>
            </a:pPr>
            <a:endParaRPr lang="hu-HU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marL="342900" indent="-342900" algn="l">
              <a:spcBef>
                <a:spcPct val="50000"/>
              </a:spcBef>
              <a:buFontTx/>
              <a:buChar char="•"/>
              <a:defRPr/>
            </a:pPr>
            <a:endParaRPr lang="hu-HU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marL="342900" indent="-342900" algn="l">
              <a:spcBef>
                <a:spcPct val="50000"/>
              </a:spcBef>
              <a:buFontTx/>
              <a:buChar char="•"/>
              <a:defRPr/>
            </a:pPr>
            <a:endParaRPr lang="hu-HU" sz="28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marL="342900" indent="-342900" algn="l">
              <a:spcBef>
                <a:spcPct val="50000"/>
              </a:spcBef>
              <a:buFontTx/>
              <a:buChar char="•"/>
              <a:defRPr/>
            </a:pPr>
            <a:endParaRPr lang="hu-HU" sz="3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4102" name="Lefelé nyíl 6"/>
          <p:cNvSpPr>
            <a:spLocks noChangeArrowheads="1"/>
          </p:cNvSpPr>
          <p:nvPr/>
        </p:nvSpPr>
        <p:spPr bwMode="auto">
          <a:xfrm>
            <a:off x="2124075" y="4005263"/>
            <a:ext cx="287338" cy="647700"/>
          </a:xfrm>
          <a:prstGeom prst="downArrow">
            <a:avLst>
              <a:gd name="adj1" fmla="val 50000"/>
              <a:gd name="adj2" fmla="val 5009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20775"/>
          </a:xfrm>
        </p:spPr>
        <p:txBody>
          <a:bodyPr/>
          <a:lstStyle/>
          <a:p>
            <a:pPr algn="ctr" eaLnBrk="1" hangingPunct="1"/>
            <a:r>
              <a:rPr lang="hu-HU" sz="3200" b="1" u="sng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KEXPORT információk terjesztése</a:t>
            </a:r>
            <a:endParaRPr lang="hu-HU" sz="3000" b="1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8229600" cy="4114800"/>
          </a:xfrm>
        </p:spPr>
        <p:txBody>
          <a:bodyPr/>
          <a:lstStyle/>
          <a:p>
            <a:pPr>
              <a:defRPr/>
            </a:pPr>
            <a:r>
              <a:rPr lang="hu-HU" sz="1600" b="1" i="1" u="sng" dirty="0" err="1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www.kexport.hu</a:t>
            </a:r>
            <a:r>
              <a:rPr lang="hu-HU" sz="1600" b="1" i="1" u="sng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hu-HU" sz="1600" b="1" i="1" u="sng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weboldal </a:t>
            </a:r>
          </a:p>
          <a:p>
            <a:pPr lvl="1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Tájékoztatás az exportfejlesztést elősegítő eseményekről, találkozókról, nemzetközi pályázati lehetőségekről</a:t>
            </a:r>
          </a:p>
          <a:p>
            <a:pPr lvl="1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Angol nyelvű tájékoztató a KEXPORT cégekről</a:t>
            </a:r>
          </a:p>
          <a:p>
            <a:pPr lvl="1">
              <a:defRPr/>
            </a:pPr>
            <a:r>
              <a:rPr lang="hu-HU" sz="16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Országinformáció</a:t>
            </a: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célrégiók szerint</a:t>
            </a:r>
          </a:p>
          <a:p>
            <a:pPr>
              <a:defRPr/>
            </a:pPr>
            <a:endParaRPr lang="hu-HU" sz="16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hu-HU" sz="1600" b="1" i="1" u="sng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KEXPORT  mappa</a:t>
            </a:r>
          </a:p>
          <a:p>
            <a:pPr lvl="1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Angol és orosz nyelvű cégtájékoztató egységes arculatú mappában</a:t>
            </a:r>
          </a:p>
          <a:p>
            <a:pPr lvl="1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KEXPORT Program népszerűsítése mappa eljuttatásával </a:t>
            </a:r>
          </a:p>
          <a:p>
            <a:pPr lvl="2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nagykövetségekhez</a:t>
            </a:r>
          </a:p>
          <a:p>
            <a:pPr lvl="2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TÉT Attasékhoz</a:t>
            </a:r>
          </a:p>
          <a:p>
            <a:pPr lvl="2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külföldi ITD Irodákhoz</a:t>
            </a:r>
          </a:p>
          <a:p>
            <a:pPr eaLnBrk="1" hangingPunct="1">
              <a:defRPr/>
            </a:pPr>
            <a:endParaRPr lang="hu-HU" sz="24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eaLnBrk="1" hangingPunct="1">
              <a:buFontTx/>
              <a:buNone/>
              <a:defRPr/>
            </a:pPr>
            <a:endParaRPr lang="hu-HU" sz="28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eaLnBrk="1" hangingPunct="1">
              <a:defRPr/>
            </a:pPr>
            <a:endParaRPr lang="hu-HU" sz="28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eaLnBrk="1" hangingPunct="1">
              <a:defRPr/>
            </a:pPr>
            <a:endParaRPr lang="hu-HU" sz="28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5124" name="Picture 4" descr="kexport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ím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904875"/>
          </a:xfrm>
        </p:spPr>
        <p:txBody>
          <a:bodyPr/>
          <a:lstStyle/>
          <a:p>
            <a:pPr algn="ctr"/>
            <a:r>
              <a:rPr lang="hu-HU" sz="24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KEXPORT PROGRAM SZOLGÁLTATÁSAI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4606925"/>
          </a:xfrm>
        </p:spPr>
        <p:txBody>
          <a:bodyPr/>
          <a:lstStyle/>
          <a:p>
            <a:pPr>
              <a:defRPr/>
            </a:pPr>
            <a:r>
              <a:rPr lang="hu-HU" sz="1600" b="1" u="sng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Külföldi pályázatfigyelés</a:t>
            </a:r>
          </a:p>
          <a:p>
            <a:pPr lvl="1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romániai pályázatfigyelés (6 hónap)</a:t>
            </a:r>
          </a:p>
          <a:p>
            <a:pPr lvl="1">
              <a:defRPr/>
            </a:pP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volt jugoszláv államokban (Szerbia, Horvátország, Bosznia-Hercegovina, </a:t>
            </a:r>
            <a:r>
              <a:rPr lang="hu-HU" sz="16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Montenegro</a:t>
            </a: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r>
              <a:rPr lang="hu-HU" sz="16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Koszovo</a:t>
            </a: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) kiírt pályázatok figyelésére</a:t>
            </a:r>
          </a:p>
          <a:p>
            <a:pPr lvl="1">
              <a:buFont typeface="Tahoma" pitchFamily="34" charset="0"/>
              <a:buNone/>
              <a:defRPr/>
            </a:pPr>
            <a:endParaRPr lang="hu-HU" sz="16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hu-HU" sz="1600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Hazai kétoldalú üzletember-találkozókon, klubüléseken ingyenes részvétel</a:t>
            </a:r>
          </a:p>
          <a:p>
            <a:pPr>
              <a:defRPr/>
            </a:pPr>
            <a:endParaRPr lang="hu-HU" sz="16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hu-HU" sz="1600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Külföldi környezetvédelmi roadshow-kon ingyenes részvételi lehetőség biztosítása</a:t>
            </a:r>
            <a:endParaRPr lang="hu-HU" sz="16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6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hu-HU" sz="1600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Külföldi kiállításokon magyar részvétel megszervezése</a:t>
            </a:r>
            <a:endParaRPr lang="hu-HU" sz="16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hu-HU" sz="16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hu-HU" sz="1600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Információ áramlás biztosítása KEXPORT Klub üléseken keresztül </a:t>
            </a: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(</a:t>
            </a:r>
            <a:r>
              <a:rPr lang="hu-HU" sz="16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országinformáció</a:t>
            </a:r>
            <a:r>
              <a:rPr lang="hu-HU" sz="16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tájékoztatás fejlesztési projektekről, kapcsolatépítési lehetőség)</a:t>
            </a:r>
          </a:p>
          <a:p>
            <a:pPr>
              <a:defRPr/>
            </a:pPr>
            <a:endParaRPr lang="hu-HU" sz="1400" b="1" u="sng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hu-HU" sz="1400" b="1" u="sng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hu-HU" sz="1400" b="1" u="sng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1">
              <a:buFont typeface="Tahoma" pitchFamily="34" charset="0"/>
              <a:buNone/>
              <a:defRPr/>
            </a:pPr>
            <a:endParaRPr lang="hu-HU" sz="14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1">
              <a:buFont typeface="Wingdings" pitchFamily="2" charset="2"/>
              <a:buChar char="§"/>
              <a:defRPr/>
            </a:pPr>
            <a:endParaRPr lang="hu-HU" sz="12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hu-HU" sz="1200" dirty="0"/>
          </a:p>
        </p:txBody>
      </p:sp>
      <p:pic>
        <p:nvPicPr>
          <p:cNvPr id="6148" name="Picture 6" descr="kexport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15888"/>
            <a:ext cx="8229600" cy="1049337"/>
          </a:xfrm>
        </p:spPr>
        <p:txBody>
          <a:bodyPr/>
          <a:lstStyle/>
          <a:p>
            <a:pPr algn="ctr" eaLnBrk="1" hangingPunct="1"/>
            <a:r>
              <a:rPr lang="hu-HU" sz="3200" b="1" smtClean="0">
                <a:solidFill>
                  <a:srgbClr val="000000"/>
                </a:solidFill>
                <a:effectLst/>
                <a:latin typeface="Arial" charset="0"/>
              </a:rPr>
              <a:t>KEXPORT PROGRAM RENDEZVÉNYEI</a:t>
            </a:r>
          </a:p>
        </p:txBody>
      </p:sp>
      <p:sp>
        <p:nvSpPr>
          <p:cNvPr id="13414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95288" y="1052513"/>
            <a:ext cx="8640762" cy="5113337"/>
          </a:xfrm>
        </p:spPr>
        <p:txBody>
          <a:bodyPr/>
          <a:lstStyle/>
          <a:p>
            <a:pPr marL="342900" lvl="1" indent="-342900" eaLnBrk="1" hangingPunct="1">
              <a:spcBef>
                <a:spcPct val="50000"/>
              </a:spcBef>
              <a:buFont typeface="Tahoma" pitchFamily="34" charset="0"/>
              <a:buNone/>
              <a:defRPr/>
            </a:pPr>
            <a:r>
              <a:rPr lang="hu-HU" sz="1400" b="1" i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2007-ben 6 program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: többek között részvétel a bukaresti ROMENVIROTEC Kiállításon; belgrádi ECOFAIR Kiállításon, a pekingi CIEPEC Kiállításon, I. Erdélyi roadshow 17 céggel, KEXPORT Balkán és KEXPORT Ázsia Klub megalakulása</a:t>
            </a:r>
          </a:p>
          <a:p>
            <a:pPr marL="342900" lvl="1" indent="-342900" eaLnBrk="1" hangingPunct="1">
              <a:spcBef>
                <a:spcPct val="50000"/>
              </a:spcBef>
              <a:buFont typeface="Tahoma" pitchFamily="34" charset="0"/>
              <a:buNone/>
              <a:defRPr/>
            </a:pPr>
            <a:r>
              <a:rPr lang="hu-HU" sz="1400" b="1" i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2008-ban 9 program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: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Kexport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Balkán Klub ülés, II. III. és IV. erdélyi roadshow,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Kexport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Ázsia Klub ülés, bolgár delegáció látogatása, Magyar Évadzáró,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Shenzen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Kína;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Kexport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Balkán Klub ülés,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Kexport-FÁK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Klub alakuló ülés</a:t>
            </a:r>
          </a:p>
          <a:p>
            <a:pPr marL="342900" lvl="1" indent="-342900" eaLnBrk="1" hangingPunct="1">
              <a:spcBef>
                <a:spcPct val="50000"/>
              </a:spcBef>
              <a:buFont typeface="Tahoma" pitchFamily="34" charset="0"/>
              <a:buNone/>
              <a:defRPr/>
            </a:pPr>
            <a:r>
              <a:rPr lang="hu-HU" sz="1400" b="1" i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2009-ben 18 program: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Kexport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Balkán Klub ülés, üzleti találkozók KEXPORT cégek részére Ázsiában,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Nguyen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Huu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Ninh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Nobel-béke díjas professzor tárgyalása KEXPORT cégekkel, Török-magyar üzletember találkozó Isztambulban,  I. horvát-magyar környezetipari Fórum Zágrábban,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Kexport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Ázsia Klub, Vietnámi delegáció látogatása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Nguyen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Son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Hai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ViHuBa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vezetésével, Török-magyar gazdasági vegyes bizottsági (GVB) üléshez kapcsolódó környezetvédelmi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workshop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Pham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Khoi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Nguyen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vietnámi miniszter látogatása során a KEXPORT Program bemutatása, kínai (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Shanghai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) üzletemberek látogatása és tárgyalása KEXPORT cégekkel,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Vo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Van Mai,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ViHuBa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alelnök és nagyszámú vietnámi delegáció látogatása a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KSZGYSZ-ben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tárgyalás KEXPORT cégekkel, iráni delegáció látogatása, KEXPORT Ázsia Klub ülés, Bulgáriában a Plovdivi Vásáron KEXPORT bemutatkozás, vietnámi delegáció magyarországi látogatása, törökországi roadshow</a:t>
            </a:r>
          </a:p>
          <a:p>
            <a:pPr marL="342900" lvl="1" indent="-342900">
              <a:buClr>
                <a:schemeClr val="hlink"/>
              </a:buClr>
              <a:buSzPct val="120000"/>
              <a:buFont typeface="Tahoma" pitchFamily="34" charset="0"/>
              <a:buNone/>
              <a:defRPr/>
            </a:pPr>
            <a:r>
              <a:rPr lang="hu-HU" sz="1400" b="1" i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2010-ben 6 rendezvény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:II. horvát-magyar környezetvédelmi fórum és üzletember-találkozó,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ÖKO-Korzó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Montenegrói  Környezetvédelmi Roadshow Podgorica és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Budva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állomásokkal, KEXPORT Ázsia Klub ülés, Részvétel a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China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Hi-tech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Fair-en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Shenzhenben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,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csungkingi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környezetvédelmi fórum és üzletember-találkozó (16 magyar cég 26 magyar résztvevő), magyar cégek részvétele a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China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International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Green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1400" dirty="0" err="1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Industry</a:t>
            </a:r>
            <a:r>
              <a:rPr lang="hu-HU" sz="1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Expón (4 magyar kiállító)</a:t>
            </a:r>
          </a:p>
          <a:p>
            <a:pPr marL="342900" lvl="1" indent="-342900" eaLnBrk="1" hangingPunct="1">
              <a:spcBef>
                <a:spcPct val="50000"/>
              </a:spcBef>
              <a:buFont typeface="Tahoma" pitchFamily="34" charset="0"/>
              <a:buNone/>
              <a:defRPr/>
            </a:pPr>
            <a:endParaRPr lang="hu-HU" sz="12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  <a:defRPr/>
            </a:pPr>
            <a:endParaRPr lang="hu-HU" sz="11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2" name="Picture 6" descr="kexport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91440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hu-HU" sz="20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2" name="Picture 4" descr="kexport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240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1187450" y="381000"/>
            <a:ext cx="68897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hu-HU" sz="3000" b="1">
                <a:solidFill>
                  <a:srgbClr val="000000"/>
                </a:solidFill>
                <a:latin typeface="Arial" charset="0"/>
                <a:cs typeface="Arial" charset="0"/>
              </a:rPr>
              <a:t>KEXPORT PROGRAM 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hu-HU" sz="3000" b="1">
                <a:solidFill>
                  <a:srgbClr val="000000"/>
                </a:solidFill>
                <a:latin typeface="Arial" charset="0"/>
                <a:cs typeface="Arial" charset="0"/>
              </a:rPr>
              <a:t>KÉPEKBEN</a:t>
            </a:r>
            <a:endParaRPr lang="en-GB" sz="30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8197" name="Kép 10" descr="kinaimegallap re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3500438"/>
            <a:ext cx="2916237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Kép 5" descr="China2010 233-körülvágott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1484313"/>
            <a:ext cx="291623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Kép 6" descr="DSC03298körülvágott-resiz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84313"/>
            <a:ext cx="298767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Kép 7" descr="Son Hai delegáció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500438"/>
            <a:ext cx="30638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Kép 10" descr="Iráni +ázsia 072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675" y="1484313"/>
            <a:ext cx="3214688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Kép 9" descr="P1040173-resize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675" y="3500438"/>
            <a:ext cx="3240088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688975"/>
          </a:xfrm>
        </p:spPr>
        <p:txBody>
          <a:bodyPr/>
          <a:lstStyle/>
          <a:p>
            <a:pPr algn="ctr"/>
            <a:r>
              <a:rPr lang="hu-HU" sz="32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KEXPORT PROGRAM EREDMÉNYEI</a:t>
            </a:r>
            <a:endParaRPr lang="hu-HU" sz="32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981075"/>
            <a:ext cx="8229600" cy="4824413"/>
          </a:xfrm>
        </p:spPr>
        <p:txBody>
          <a:bodyPr/>
          <a:lstStyle/>
          <a:p>
            <a:pPr algn="ctr">
              <a:buFontTx/>
              <a:buNone/>
            </a:pPr>
            <a:r>
              <a:rPr lang="hu-HU" sz="11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 Konkrét projektek megvalósítása európai és ázsiai nemzeti programok keretében </a:t>
            </a:r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(többek között biológiai szennyvíztisztítás, hulladékgazdálkodás, vízbázisok védelme, kármentesítés, ivóvíztisztítás és a termálvizek hasznosítása terén)</a:t>
            </a:r>
          </a:p>
          <a:p>
            <a:pPr algn="ctr">
              <a:buFontTx/>
              <a:buNone/>
            </a:pPr>
            <a:endParaRPr lang="hu-HU" sz="1100" b="1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algn="ctr">
              <a:buFontTx/>
              <a:buNone/>
            </a:pPr>
            <a:r>
              <a:rPr lang="hu-HU" sz="11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EURÓPA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Romániában az Olt mintaprojekt elindítása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Kb. 20 vegyesvállalat létrejötte Romániában, illetve további országokban is létesültek vegyesvállalatok (Szerbia, Montenegró, Horvátország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KSZGYSZ Együttműködési Megállapodás aláírása a Horvát Gazdasági Kamarával</a:t>
            </a:r>
          </a:p>
          <a:p>
            <a:endParaRPr lang="hu-HU" sz="11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algn="ctr">
              <a:buFontTx/>
              <a:buNone/>
            </a:pPr>
            <a:r>
              <a:rPr lang="hu-HU" sz="11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ÁZSIA</a:t>
            </a:r>
          </a:p>
          <a:p>
            <a:pPr>
              <a:buFontTx/>
              <a:buNone/>
            </a:pPr>
            <a:r>
              <a:rPr lang="hu-HU" sz="1100" b="1" u="sng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Kína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magyar-kínai környezetvédelmi kapcsolatok fellendülése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sikeres közös shenzheni-magyar K+F pályázat (a 2008. évi kutatásfejlesztési tükörpályázat eredményeként hulladékégetési és szennyvízkezelési projektek indultak el magyar szakcégek részvételével), 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magyar szennyvíztisztítási technológia elterjesztése Kínában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magyar-kínai tanácsadó cég létrehozása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kínai befektetők megjelenése Magyarországon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KSZGYSZ Együttműködési Megállapodás aláírása shenzheni, pekingi és csungkingi társszervezetekkel</a:t>
            </a:r>
          </a:p>
          <a:p>
            <a:pPr>
              <a:buFontTx/>
              <a:buNone/>
            </a:pPr>
            <a:endParaRPr lang="hu-HU" sz="11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>
              <a:buFontTx/>
              <a:buNone/>
            </a:pPr>
            <a:r>
              <a:rPr lang="hu-HU" sz="1100" b="1" u="sng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Vietnám</a:t>
            </a:r>
          </a:p>
          <a:p>
            <a:r>
              <a:rPr lang="hu-HU" sz="11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A magyar-vietnámi környezetvédelmi kapcsolatok fellendülése  (a Kexport Program vietnámi támogatói: Nguyen Huu Ninh,, Nobel-békedíjas professzor és a Vietnámi-magyar Üzleti Társaság (ViHuBA)</a:t>
            </a:r>
          </a:p>
          <a:p>
            <a:pPr>
              <a:buFontTx/>
              <a:buNone/>
            </a:pPr>
            <a:endParaRPr lang="hu-HU" sz="11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algn="ctr">
              <a:buFontTx/>
              <a:buNone/>
            </a:pPr>
            <a:r>
              <a:rPr lang="hu-HU" sz="12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A program által biztosított lehetőségek igénybevételével történő cégmozgások száma meghaladta a 160-at!</a:t>
            </a:r>
          </a:p>
          <a:p>
            <a:endParaRPr lang="hu-HU" sz="11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endParaRPr lang="hu-HU" sz="11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9220" name="Picture 5" descr="kexport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ím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760413"/>
          </a:xfrm>
        </p:spPr>
        <p:txBody>
          <a:bodyPr/>
          <a:lstStyle/>
          <a:p>
            <a:pPr algn="ctr"/>
            <a:r>
              <a:rPr lang="hu-HU" sz="28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KEXPORT PROGRAM EREDMÉNYE 2.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8313" y="1412875"/>
            <a:ext cx="8229600" cy="4114800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hu-HU" sz="2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A KEXPORT PROGRAM bekerült az EU bizottság által létrehozott  </a:t>
            </a:r>
            <a:r>
              <a:rPr lang="en-US" sz="2400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Small Business Act - Database of good practices</a:t>
            </a:r>
            <a:r>
              <a:rPr lang="hu-HU" sz="2400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hu-HU" sz="2400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adatbázisba: </a:t>
            </a:r>
          </a:p>
          <a:p>
            <a:pPr>
              <a:buFontTx/>
              <a:buNone/>
              <a:defRPr/>
            </a:pPr>
            <a:endParaRPr lang="hu-HU" sz="2400" dirty="0" smtClean="0">
              <a:effectLst/>
              <a:latin typeface="Arial" pitchFamily="34" charset="0"/>
              <a:cs typeface="Arial" pitchFamily="34" charset="0"/>
              <a:hlinkClick r:id="rId2"/>
            </a:endParaRPr>
          </a:p>
          <a:p>
            <a:pPr algn="ctr">
              <a:buFontTx/>
              <a:buNone/>
              <a:defRPr/>
            </a:pPr>
            <a:r>
              <a:rPr lang="hu-HU" sz="2400" dirty="0" smtClean="0">
                <a:effectLst/>
                <a:latin typeface="Arial" pitchFamily="34" charset="0"/>
                <a:cs typeface="Arial" pitchFamily="34" charset="0"/>
                <a:hlinkClick r:id="rId2"/>
              </a:rPr>
              <a:t>http://ec.europa.eu/enterprise/policies/sme/best-practices/database/SBA/index.cfm?fuseaction=practice.detail&amp;gp_pk=7810&amp;tr_pk=5670</a:t>
            </a:r>
            <a:endParaRPr lang="hu-HU" sz="2400" dirty="0" smtClean="0"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hu-HU" dirty="0"/>
          </a:p>
        </p:txBody>
      </p:sp>
      <p:pic>
        <p:nvPicPr>
          <p:cNvPr id="10244" name="Picture 5" descr="kexport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ím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760413"/>
          </a:xfrm>
        </p:spPr>
        <p:txBody>
          <a:bodyPr/>
          <a:lstStyle/>
          <a:p>
            <a:pPr algn="ctr"/>
            <a:r>
              <a:rPr lang="hu-HU" sz="28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Miért is szükséges akkor továbblépni?</a:t>
            </a:r>
          </a:p>
        </p:txBody>
      </p:sp>
      <p:sp>
        <p:nvSpPr>
          <p:cNvPr id="11267" name="Tartalom helye 2"/>
          <p:cNvSpPr>
            <a:spLocks noGrp="1"/>
          </p:cNvSpPr>
          <p:nvPr>
            <p:ph idx="1"/>
          </p:nvPr>
        </p:nvSpPr>
        <p:spPr>
          <a:xfrm>
            <a:off x="395288" y="1052513"/>
            <a:ext cx="8229600" cy="4114800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hu-HU" sz="20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KEXPORT aláírói a 3 év alatt „kidőltek”</a:t>
            </a:r>
          </a:p>
          <a:p>
            <a:pPr algn="just">
              <a:buFontTx/>
              <a:buChar char="-"/>
            </a:pPr>
            <a:r>
              <a:rPr lang="hu-HU" sz="20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A támogatások, pénzügyi források fokozatosan elapadtak, majd elfogytak</a:t>
            </a:r>
          </a:p>
          <a:p>
            <a:pPr algn="just">
              <a:buFontTx/>
              <a:buChar char="-"/>
            </a:pPr>
            <a:r>
              <a:rPr lang="hu-HU" sz="2000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Az új kormányzati struktúrában sincs gazdája a KEXPORT-nak</a:t>
            </a:r>
          </a:p>
          <a:p>
            <a:pPr algn="just">
              <a:buFontTx/>
              <a:buChar char="-"/>
            </a:pPr>
            <a:endParaRPr lang="hu-HU" sz="20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algn="just">
              <a:buFontTx/>
              <a:buChar char="-"/>
            </a:pPr>
            <a:endParaRPr lang="hu-HU" sz="20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algn="ctr">
              <a:buFontTx/>
              <a:buNone/>
            </a:pPr>
            <a:r>
              <a:rPr lang="hu-HU" sz="20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A KEXPORT PROGRAM A JELENLEGI RENDSZERBEN NEM TARTHATÓ FENT, a továbblépés módja a </a:t>
            </a:r>
            <a:r>
              <a:rPr lang="hu-HU" sz="2000" b="1" u="sng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Környezetipari Export Klaszter létrehozása!</a:t>
            </a:r>
            <a:r>
              <a:rPr lang="hu-HU" sz="20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 </a:t>
            </a:r>
          </a:p>
          <a:p>
            <a:pPr algn="ctr">
              <a:buFontTx/>
              <a:buNone/>
            </a:pPr>
            <a:endParaRPr lang="hu-HU" sz="2000" b="1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  <a:p>
            <a:pPr algn="ctr">
              <a:buFontTx/>
              <a:buNone/>
            </a:pPr>
            <a:r>
              <a:rPr lang="hu-HU" sz="2000" b="1" smtClean="0">
                <a:solidFill>
                  <a:srgbClr val="000000"/>
                </a:solidFill>
                <a:effectLst/>
                <a:latin typeface="Arial" charset="0"/>
                <a:cs typeface="Arial" charset="0"/>
              </a:rPr>
              <a:t>A Klaszteresedés a Kormány Külgazdasági Stratégiájában is szerepel!</a:t>
            </a:r>
          </a:p>
          <a:p>
            <a:pPr algn="just">
              <a:buFontTx/>
              <a:buChar char="-"/>
            </a:pPr>
            <a:endParaRPr lang="hu-HU" sz="1600" smtClean="0">
              <a:solidFill>
                <a:srgbClr val="000000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11268" name="Picture 5" descr="kexport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Lefelé nyíl 7"/>
          <p:cNvSpPr>
            <a:spLocks noChangeArrowheads="1"/>
          </p:cNvSpPr>
          <p:nvPr/>
        </p:nvSpPr>
        <p:spPr bwMode="auto">
          <a:xfrm>
            <a:off x="3995738" y="2636838"/>
            <a:ext cx="360362" cy="576262"/>
          </a:xfrm>
          <a:prstGeom prst="downArrow">
            <a:avLst>
              <a:gd name="adj1" fmla="val 50000"/>
              <a:gd name="adj2" fmla="val 4997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hu-H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  <a:defRPr/>
            </a:pPr>
            <a:r>
              <a:rPr lang="hu-HU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KÖSZÖNÖM </a:t>
            </a:r>
          </a:p>
          <a:p>
            <a:pPr algn="ctr">
              <a:buFontTx/>
              <a:buNone/>
              <a:defRPr/>
            </a:pPr>
            <a:r>
              <a:rPr lang="hu-HU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A </a:t>
            </a:r>
          </a:p>
          <a:p>
            <a:pPr algn="ctr">
              <a:buFontTx/>
              <a:buNone/>
              <a:defRPr/>
            </a:pPr>
            <a:r>
              <a:rPr lang="hu-HU" b="1" dirty="0" smtClean="0"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FIGYELMET!</a:t>
            </a:r>
          </a:p>
          <a:p>
            <a:pPr>
              <a:defRPr/>
            </a:pPr>
            <a:endParaRPr lang="hu-HU" dirty="0"/>
          </a:p>
        </p:txBody>
      </p:sp>
      <p:pic>
        <p:nvPicPr>
          <p:cNvPr id="12292" name="Picture 5" descr="kexport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5240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Óceán">
  <a:themeElements>
    <a:clrScheme name="Óceá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Óceá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Óceá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ceá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ceá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ceá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ceá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ceá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ceá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ceá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2301</TotalTime>
  <Words>879</Words>
  <Application>Microsoft Office PowerPoint</Application>
  <PresentationFormat>Diavetítés a képernyőre (4:3 oldalarány)</PresentationFormat>
  <Paragraphs>127</Paragraphs>
  <Slides>10</Slides>
  <Notes>5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5" baseType="lpstr">
      <vt:lpstr>Tahoma</vt:lpstr>
      <vt:lpstr>Arial</vt:lpstr>
      <vt:lpstr>Wingdings</vt:lpstr>
      <vt:lpstr>Times New Roman</vt:lpstr>
      <vt:lpstr>Óceán</vt:lpstr>
      <vt:lpstr> </vt:lpstr>
      <vt:lpstr>KEXPORT PROGRAM LÉTREJÖTTE</vt:lpstr>
      <vt:lpstr>KEXPORT információk terjesztése</vt:lpstr>
      <vt:lpstr>KEXPORT PROGRAM SZOLGÁLTATÁSAI</vt:lpstr>
      <vt:lpstr>KEXPORT PROGRAM RENDEZVÉNYEI</vt:lpstr>
      <vt:lpstr>6. dia</vt:lpstr>
      <vt:lpstr>KEXPORT PROGRAM EREDMÉNYEI</vt:lpstr>
      <vt:lpstr>KEXPORT PROGRAM EREDMÉNYE 2.</vt:lpstr>
      <vt:lpstr>Miért is szükséges akkor továbblépni?</vt:lpstr>
      <vt:lpstr>10.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KSZGYSZ</cp:lastModifiedBy>
  <cp:revision>91</cp:revision>
  <dcterms:created xsi:type="dcterms:W3CDTF">1601-01-01T00:00:00Z</dcterms:created>
  <dcterms:modified xsi:type="dcterms:W3CDTF">2010-12-17T11:33:20Z</dcterms:modified>
</cp:coreProperties>
</file>