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4" r:id="rId5"/>
    <p:sldId id="258" r:id="rId6"/>
    <p:sldId id="262" r:id="rId7"/>
    <p:sldId id="259" r:id="rId8"/>
    <p:sldId id="260" r:id="rId9"/>
    <p:sldId id="263" r:id="rId10"/>
    <p:sldId id="261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06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Cím és tábláz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áblázat helye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hu-HU"/>
          </a:p>
        </p:txBody>
      </p:sp>
    </p:spTree>
  </p:cSld>
  <p:clrMapOvr>
    <a:masterClrMapping/>
  </p:clrMapOvr>
  <p:transition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88125" y="6249988"/>
            <a:ext cx="236220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 descr="logo3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5805488"/>
            <a:ext cx="3419475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randomBar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fu.hu/akcioterv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>
            <p:ph type="ctrTitle"/>
          </p:nvPr>
        </p:nvSpPr>
        <p:spPr bwMode="auto">
          <a:solidFill>
            <a:srgbClr val="FFFFFF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 sz="4000" b="1">
                <a:solidFill>
                  <a:srgbClr val="000066"/>
                </a:solidFill>
              </a:rPr>
              <a:t>Klaszter és egyéb vállalkozásfejlesztési pályázatok 2011-ben</a:t>
            </a:r>
          </a:p>
        </p:txBody>
      </p:sp>
      <p:sp>
        <p:nvSpPr>
          <p:cNvPr id="2051" name="Rectangle 3"/>
          <p:cNvSpPr>
            <a:spLocks noChangeArrowheads="1"/>
          </p:cNvSpPr>
          <p:nvPr>
            <p:ph type="subTitle" idx="1"/>
          </p:nvPr>
        </p:nvSpPr>
        <p:spPr bwMode="auto">
          <a:xfrm>
            <a:off x="1371600" y="4292600"/>
            <a:ext cx="6400800" cy="13462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 b="1"/>
              <a:t>Morvai Balázs - Pál Attila</a:t>
            </a:r>
          </a:p>
          <a:p>
            <a:r>
              <a:rPr lang="hu-HU" b="1"/>
              <a:t>KSZGYSZ – 2010. dec. 14.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Akciótervek 2011-2013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A </a:t>
            </a:r>
            <a:r>
              <a:rPr lang="hu-HU" b="1"/>
              <a:t>Nemzeti Fejlesztési Ügynökség</a:t>
            </a:r>
            <a:r>
              <a:rPr lang="hu-HU"/>
              <a:t> 2010. nov. 30-án </a:t>
            </a:r>
            <a:r>
              <a:rPr lang="hu-HU">
                <a:solidFill>
                  <a:srgbClr val="000066"/>
                </a:solidFill>
              </a:rPr>
              <a:t>társadalmi konzultációra</a:t>
            </a:r>
            <a:r>
              <a:rPr lang="hu-HU"/>
              <a:t> bocsátotta az európai uniós támogatások felhasználására irányuló, </a:t>
            </a:r>
            <a:r>
              <a:rPr lang="hu-HU">
                <a:solidFill>
                  <a:srgbClr val="000066"/>
                </a:solidFill>
              </a:rPr>
              <a:t>2011-2013-as időszakra vonatkozó akcióterveinek</a:t>
            </a:r>
            <a:r>
              <a:rPr lang="hu-HU"/>
              <a:t> tervezeteit.</a:t>
            </a:r>
          </a:p>
          <a:p>
            <a:r>
              <a:rPr lang="hu-HU"/>
              <a:t>Határidő: 2010. dec. 15.  </a:t>
            </a:r>
          </a:p>
          <a:p>
            <a:r>
              <a:rPr lang="hu-HU">
                <a:hlinkClick r:id="rId2"/>
              </a:rPr>
              <a:t>http://www.nfu.hu/akcioterve</a:t>
            </a:r>
            <a:endParaRPr lang="hu-HU"/>
          </a:p>
          <a:p>
            <a:endParaRPr lang="hu-HU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Vállalkozásfejlesztés 2011-2013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  <a:p>
            <a:r>
              <a:rPr lang="hu-HU"/>
              <a:t>Regionális Operatív Programok </a:t>
            </a:r>
            <a:r>
              <a:rPr lang="hu-HU">
                <a:solidFill>
                  <a:srgbClr val="000066"/>
                </a:solidFill>
              </a:rPr>
              <a:t>(</a:t>
            </a:r>
            <a:r>
              <a:rPr lang="hu-HU" b="1">
                <a:solidFill>
                  <a:srgbClr val="000066"/>
                </a:solidFill>
              </a:rPr>
              <a:t>ROP</a:t>
            </a:r>
            <a:r>
              <a:rPr lang="hu-HU">
                <a:solidFill>
                  <a:srgbClr val="000066"/>
                </a:solidFill>
              </a:rPr>
              <a:t>)</a:t>
            </a:r>
          </a:p>
          <a:p>
            <a:r>
              <a:rPr lang="hu-HU"/>
              <a:t>Gazdasági Operatív Programok </a:t>
            </a:r>
            <a:r>
              <a:rPr lang="hu-HU">
                <a:solidFill>
                  <a:srgbClr val="000066"/>
                </a:solidFill>
              </a:rPr>
              <a:t>(</a:t>
            </a:r>
            <a:r>
              <a:rPr lang="hu-HU" b="1">
                <a:solidFill>
                  <a:srgbClr val="000066"/>
                </a:solidFill>
              </a:rPr>
              <a:t>GOP</a:t>
            </a:r>
            <a:r>
              <a:rPr lang="hu-HU">
                <a:solidFill>
                  <a:srgbClr val="000066"/>
                </a:solidFill>
              </a:rPr>
              <a:t>)</a:t>
            </a:r>
            <a:r>
              <a:rPr lang="hu-HU"/>
              <a:t> + Közép-Magyarországi Operatív Program </a:t>
            </a:r>
            <a:r>
              <a:rPr lang="hu-HU">
                <a:solidFill>
                  <a:srgbClr val="000066"/>
                </a:solidFill>
              </a:rPr>
              <a:t>(</a:t>
            </a:r>
            <a:r>
              <a:rPr lang="hu-HU" b="1">
                <a:solidFill>
                  <a:srgbClr val="000066"/>
                </a:solidFill>
              </a:rPr>
              <a:t>KMOP</a:t>
            </a:r>
            <a:r>
              <a:rPr lang="hu-HU">
                <a:solidFill>
                  <a:srgbClr val="000066"/>
                </a:solidFill>
              </a:rPr>
              <a:t>)</a:t>
            </a:r>
          </a:p>
          <a:p>
            <a:r>
              <a:rPr lang="hu-HU"/>
              <a:t>Társadalmi Megújulás Operatív Program </a:t>
            </a:r>
            <a:r>
              <a:rPr lang="hu-HU">
                <a:solidFill>
                  <a:srgbClr val="000066"/>
                </a:solidFill>
              </a:rPr>
              <a:t>(</a:t>
            </a:r>
            <a:r>
              <a:rPr lang="hu-HU" b="1">
                <a:solidFill>
                  <a:srgbClr val="000066"/>
                </a:solidFill>
              </a:rPr>
              <a:t>TÁMOP</a:t>
            </a:r>
            <a:r>
              <a:rPr lang="hu-HU">
                <a:solidFill>
                  <a:srgbClr val="000066"/>
                </a:solidFill>
              </a:rPr>
              <a:t>)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ROP vállalkozásfejlesztés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Regionális kiegyensúlyozott, térségi és helyi jelentőségű </a:t>
            </a:r>
            <a:r>
              <a:rPr lang="hu-HU">
                <a:solidFill>
                  <a:srgbClr val="000066"/>
                </a:solidFill>
              </a:rPr>
              <a:t>ipari területek fejlesztése</a:t>
            </a:r>
          </a:p>
          <a:p>
            <a:r>
              <a:rPr lang="hu-HU">
                <a:solidFill>
                  <a:srgbClr val="000066"/>
                </a:solidFill>
              </a:rPr>
              <a:t>Vállalati tanácsadás</a:t>
            </a:r>
          </a:p>
          <a:p>
            <a:r>
              <a:rPr lang="hu-HU"/>
              <a:t>Vállalati </a:t>
            </a:r>
            <a:r>
              <a:rPr lang="hu-HU">
                <a:solidFill>
                  <a:srgbClr val="000066"/>
                </a:solidFill>
              </a:rPr>
              <a:t>együttműködések és klaszterek</a:t>
            </a:r>
            <a:r>
              <a:rPr lang="hu-HU"/>
              <a:t> támogatása</a:t>
            </a:r>
          </a:p>
          <a:p>
            <a:r>
              <a:rPr lang="hu-HU"/>
              <a:t>Régió </a:t>
            </a:r>
            <a:r>
              <a:rPr lang="hu-HU">
                <a:solidFill>
                  <a:srgbClr val="000066"/>
                </a:solidFill>
              </a:rPr>
              <a:t>innovációs</a:t>
            </a:r>
            <a:r>
              <a:rPr lang="hu-HU"/>
              <a:t> potenciáljának fejlesztése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Ipari területek fejlesztése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"Ipari parkok”  és iparterületek fejlesztése</a:t>
            </a:r>
          </a:p>
          <a:p>
            <a:r>
              <a:rPr lang="hu-HU">
                <a:solidFill>
                  <a:srgbClr val="000066"/>
                </a:solidFill>
              </a:rPr>
              <a:t>Inkubátorházak építése, bővítése és fejlesztése</a:t>
            </a:r>
          </a:p>
          <a:p>
            <a:r>
              <a:rPr lang="hu-HU"/>
              <a:t>Barnamezős területek fejlesztése</a:t>
            </a:r>
          </a:p>
          <a:p>
            <a:r>
              <a:rPr lang="hu-HU">
                <a:solidFill>
                  <a:srgbClr val="000066"/>
                </a:solidFill>
              </a:rPr>
              <a:t>Telephelyfejlesztés</a:t>
            </a:r>
            <a:r>
              <a:rPr lang="hu-HU"/>
              <a:t> (KMOP)</a:t>
            </a:r>
          </a:p>
          <a:p>
            <a:r>
              <a:rPr lang="hu-HU"/>
              <a:t>Egyedi regionális ipartelepítés</a:t>
            </a:r>
          </a:p>
          <a:p>
            <a:r>
              <a:rPr lang="hu-HU"/>
              <a:t>„Alkonyatipar"</a:t>
            </a:r>
          </a:p>
          <a:p>
            <a:endParaRPr lang="hu-HU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Ipari területek fejlesztése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Támogatási intenzitás: </a:t>
            </a:r>
            <a:r>
              <a:rPr lang="hu-HU">
                <a:solidFill>
                  <a:srgbClr val="000066"/>
                </a:solidFill>
              </a:rPr>
              <a:t>50</a:t>
            </a:r>
            <a:r>
              <a:rPr lang="hu-HU"/>
              <a:t>-100%</a:t>
            </a:r>
          </a:p>
          <a:p>
            <a:r>
              <a:rPr lang="hu-HU"/>
              <a:t>Támogatási mértéke: </a:t>
            </a:r>
            <a:br>
              <a:rPr lang="hu-HU"/>
            </a:br>
            <a:r>
              <a:rPr lang="hu-HU"/>
              <a:t>10 mFt – 1(2) Mrd Ft</a:t>
            </a:r>
          </a:p>
          <a:p>
            <a:r>
              <a:rPr lang="hu-HU"/>
              <a:t>Megjelenés: </a:t>
            </a:r>
            <a:r>
              <a:rPr lang="hu-HU">
                <a:solidFill>
                  <a:srgbClr val="000066"/>
                </a:solidFill>
              </a:rPr>
              <a:t>2011. I. negyedév</a:t>
            </a:r>
          </a:p>
          <a:p>
            <a:r>
              <a:rPr lang="hu-HU"/>
              <a:t>80-100 támogatott pályázat régiónként</a:t>
            </a:r>
          </a:p>
          <a:p>
            <a:endParaRPr lang="hu-HU"/>
          </a:p>
          <a:p>
            <a:endParaRPr lang="hu-HU"/>
          </a:p>
          <a:p>
            <a:endParaRPr lang="hu-HU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Vállalati tanácsadás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>
                <a:solidFill>
                  <a:srgbClr val="000066"/>
                </a:solidFill>
              </a:rPr>
              <a:t>Alap- és emeltszintű tanácsadás, projektmenedzsment, eszközbeszerzés</a:t>
            </a:r>
          </a:p>
          <a:p>
            <a:r>
              <a:rPr lang="hu-HU"/>
              <a:t>Megjelenés: KMOP 2011. I. negyedév, </a:t>
            </a:r>
            <a:br>
              <a:rPr lang="hu-HU"/>
            </a:br>
            <a:r>
              <a:rPr lang="hu-HU"/>
              <a:t>többi régió 2011. IV. negyedév</a:t>
            </a:r>
          </a:p>
          <a:p>
            <a:r>
              <a:rPr lang="hu-HU"/>
              <a:t>Támogatási intenzitás: 100%</a:t>
            </a:r>
          </a:p>
          <a:p>
            <a:r>
              <a:rPr lang="hu-HU"/>
              <a:t>Támogatási mértéke: - 400 mFt</a:t>
            </a:r>
          </a:p>
          <a:p>
            <a:r>
              <a:rPr lang="hu-HU"/>
              <a:t>Egy projekt régiónként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Együttműködések és klaszterek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A </a:t>
            </a:r>
            <a:r>
              <a:rPr lang="hu-HU">
                <a:solidFill>
                  <a:srgbClr val="000066"/>
                </a:solidFill>
              </a:rPr>
              <a:t>klasztermenedzsment</a:t>
            </a:r>
            <a:r>
              <a:rPr lang="hu-HU"/>
              <a:t> által nyújtott szolgáltatások mennyiségének és minőségének bővítéséhez szükséges építés, átalakítás, bővítés</a:t>
            </a:r>
          </a:p>
          <a:p>
            <a:r>
              <a:rPr lang="hu-HU"/>
              <a:t>A klaszter közös tevékenységeihez kapcsolódó </a:t>
            </a:r>
            <a:r>
              <a:rPr lang="hu-HU">
                <a:solidFill>
                  <a:srgbClr val="000066"/>
                </a:solidFill>
              </a:rPr>
              <a:t>beruházások</a:t>
            </a:r>
          </a:p>
          <a:p>
            <a:r>
              <a:rPr lang="hu-HU">
                <a:solidFill>
                  <a:srgbClr val="000066"/>
                </a:solidFill>
              </a:rPr>
              <a:t>Eszközök</a:t>
            </a:r>
            <a:r>
              <a:rPr lang="hu-HU"/>
              <a:t> beszerzése</a:t>
            </a:r>
          </a:p>
          <a:p>
            <a:r>
              <a:rPr lang="hu-HU">
                <a:solidFill>
                  <a:srgbClr val="000066"/>
                </a:solidFill>
              </a:rPr>
              <a:t>IT fejlesztések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Együttműködések és klaszterek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Támogatási intenzitás: </a:t>
            </a:r>
            <a:r>
              <a:rPr lang="hu-HU">
                <a:solidFill>
                  <a:srgbClr val="000066"/>
                </a:solidFill>
              </a:rPr>
              <a:t>80-90%</a:t>
            </a:r>
          </a:p>
          <a:p>
            <a:r>
              <a:rPr lang="hu-HU"/>
              <a:t>Támogatási mértéke: </a:t>
            </a:r>
            <a:br>
              <a:rPr lang="hu-HU"/>
            </a:br>
            <a:r>
              <a:rPr lang="hu-HU">
                <a:solidFill>
                  <a:srgbClr val="000066"/>
                </a:solidFill>
              </a:rPr>
              <a:t>10 - 250 mFt</a:t>
            </a:r>
            <a:r>
              <a:rPr lang="hu-HU"/>
              <a:t> (régiónként változó)</a:t>
            </a:r>
          </a:p>
          <a:p>
            <a:r>
              <a:rPr lang="hu-HU"/>
              <a:t>Megjelenés: KMOP 2011. I. negyedév, </a:t>
            </a:r>
            <a:br>
              <a:rPr lang="hu-HU"/>
            </a:br>
            <a:r>
              <a:rPr lang="hu-HU"/>
              <a:t>többi régió 2011. IV. negyedév</a:t>
            </a:r>
          </a:p>
          <a:p>
            <a:r>
              <a:rPr lang="hu-HU"/>
              <a:t>8-12 támogatott pályázat régiónként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Régió innováció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>
                <a:solidFill>
                  <a:srgbClr val="000066"/>
                </a:solidFill>
              </a:rPr>
              <a:t>Projektmenedzsment,kísérleti fejlesztés,szabadalmaztatási tevékenység fejlesztése,tervek, tanulmányok készítése</a:t>
            </a:r>
          </a:p>
          <a:p>
            <a:r>
              <a:rPr lang="hu-HU"/>
              <a:t>Csak ÉMOP és DAOP</a:t>
            </a:r>
          </a:p>
          <a:p>
            <a:r>
              <a:rPr lang="hu-HU"/>
              <a:t>Támogatási mértéke:</a:t>
            </a:r>
            <a:br>
              <a:rPr lang="hu-HU"/>
            </a:br>
            <a:r>
              <a:rPr lang="hu-HU"/>
              <a:t>ÉMOP 20 - 500 mFt  (90%)</a:t>
            </a:r>
            <a:br>
              <a:rPr lang="hu-HU"/>
            </a:br>
            <a:r>
              <a:rPr lang="hu-HU"/>
              <a:t>DAOP 10 - 150 mFt (80%)</a:t>
            </a:r>
          </a:p>
          <a:p>
            <a:r>
              <a:rPr lang="hu-HU"/>
              <a:t>2-4 támogatott pályázat régiónként</a:t>
            </a:r>
          </a:p>
          <a:p>
            <a:endParaRPr lang="hu-HU"/>
          </a:p>
          <a:p>
            <a:endParaRPr lang="hu-HU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GOP vállalkozásfejlesztés</a:t>
            </a:r>
          </a:p>
        </p:txBody>
      </p:sp>
      <p:pic>
        <p:nvPicPr>
          <p:cNvPr id="13512" name="Picture 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2250" y="1800225"/>
            <a:ext cx="6159500" cy="326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GOP vállalkozásfejlesztés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3838" y="1079500"/>
            <a:ext cx="6154737" cy="470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GOP vállalkozásfejlesztés</a:t>
            </a:r>
          </a:p>
        </p:txBody>
      </p:sp>
      <p:pic>
        <p:nvPicPr>
          <p:cNvPr id="16463" name="Picture 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2250" y="1557338"/>
            <a:ext cx="6159500" cy="375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KMOP vállalkozásfejlesztés</a:t>
            </a:r>
          </a:p>
        </p:txBody>
      </p:sp>
      <p:pic>
        <p:nvPicPr>
          <p:cNvPr id="17509" name="Picture 1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3838" y="1185863"/>
            <a:ext cx="6154737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/>
              <a:t>TÁMOP vállalkozásfejlesztés</a:t>
            </a: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3838" y="1477963"/>
            <a:ext cx="6154737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229</Words>
  <Application>Microsoft Office PowerPoint</Application>
  <PresentationFormat>Diavetítés a képernyőre (4:3 oldalarány)</PresentationFormat>
  <Paragraphs>56</Paragraphs>
  <Slides>15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1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17" baseType="lpstr">
      <vt:lpstr>Arial</vt:lpstr>
      <vt:lpstr>Alapértelmezett terv</vt:lpstr>
      <vt:lpstr>Klaszter és egyéb vállalkozásfejlesztési pályázatok 2011-ben</vt:lpstr>
      <vt:lpstr>Akciótervek 2011-2013</vt:lpstr>
      <vt:lpstr>Vállalkozásfejlesztés 2011-2013</vt:lpstr>
      <vt:lpstr>ROP vállalkozásfejlesztés</vt:lpstr>
      <vt:lpstr>Ipari területek fejlesztése</vt:lpstr>
      <vt:lpstr>Ipari területek fejlesztése</vt:lpstr>
      <vt:lpstr>Vállalati tanácsadás</vt:lpstr>
      <vt:lpstr>Együttműködések és klaszterek</vt:lpstr>
      <vt:lpstr>Együttműködések és klaszterek</vt:lpstr>
      <vt:lpstr>Régió innováció</vt:lpstr>
      <vt:lpstr>GOP vállalkozásfejlesztés</vt:lpstr>
      <vt:lpstr>GOP vállalkozásfejlesztés</vt:lpstr>
      <vt:lpstr>GOP vállalkozásfejlesztés</vt:lpstr>
      <vt:lpstr>KMOP vállalkozásfejlesztés</vt:lpstr>
      <vt:lpstr>TÁMOP vállalkozásfejlesztés</vt:lpstr>
    </vt:vector>
  </TitlesOfParts>
  <Company>Agruniver Holding Kft.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Klaszter és egyéb vállalkozásfejlesztési pályázatok 2011-ben</dc:title>
  <dc:creator>Morvai Balázs</dc:creator>
  <cp:lastModifiedBy>KSZGYSZ</cp:lastModifiedBy>
  <cp:revision>4</cp:revision>
  <dcterms:created xsi:type="dcterms:W3CDTF">2010-12-13T20:26:41Z</dcterms:created>
  <dcterms:modified xsi:type="dcterms:W3CDTF">2010-12-17T11:33:37Z</dcterms:modified>
</cp:coreProperties>
</file>